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16"/>
  </p:notesMasterIdLst>
  <p:sldIdLst>
    <p:sldId id="313" r:id="rId2"/>
    <p:sldId id="300" r:id="rId3"/>
    <p:sldId id="301" r:id="rId4"/>
    <p:sldId id="288" r:id="rId5"/>
    <p:sldId id="302" r:id="rId6"/>
    <p:sldId id="290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99" r:id="rId15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 autoAdjust="0"/>
    <p:restoredTop sz="94698" autoAdjust="0"/>
  </p:normalViewPr>
  <p:slideViewPr>
    <p:cSldViewPr>
      <p:cViewPr varScale="1">
        <p:scale>
          <a:sx n="67" d="100"/>
          <a:sy n="67" d="100"/>
        </p:scale>
        <p:origin x="-102" y="-10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t-BR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1FE7DBF-053C-4E37-A087-D664A4E59462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FE7DBF-053C-4E37-A087-D664A4E59462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15DC1C-3886-4656-9750-A01F4042B354}" type="slidenum">
              <a:rPr lang="pt-BR"/>
              <a:pPr/>
              <a:t>10</a:t>
            </a:fld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04810C-3234-4877-AC9B-4C53F0FBFE7C}" type="slidenum">
              <a:rPr lang="pt-BR"/>
              <a:pPr/>
              <a:t>11</a:t>
            </a:fld>
            <a:endParaRPr 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B95ADE-FF40-4CBE-B1D3-D9DAA8A844D4}" type="slidenum">
              <a:rPr lang="pt-BR"/>
              <a:pPr/>
              <a:t>12</a:t>
            </a:fld>
            <a:endParaRPr 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88CBD2-E4BB-4EDD-9684-375FC1677602}" type="slidenum">
              <a:rPr lang="pt-BR"/>
              <a:pPr/>
              <a:t>13</a:t>
            </a:fld>
            <a:endParaRPr lang="pt-B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FE7DBF-053C-4E37-A087-D664A4E59462}" type="slidenum">
              <a:rPr lang="pt-BR" smtClean="0"/>
              <a:pPr/>
              <a:t>14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1FC39C-4436-4D22-A97C-3756B044B895}" type="slidenum">
              <a:rPr lang="pt-BR"/>
              <a:pPr/>
              <a:t>2</a:t>
            </a:fld>
            <a:endParaRPr lang="pt-BR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95A65D-F47E-48E2-A2B4-893B15C9CEC4}" type="slidenum">
              <a:rPr lang="pt-BR" smtClean="0"/>
              <a:pPr>
                <a:defRPr/>
              </a:pPr>
              <a:t>3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00FD00-045D-4F25-B353-156B9C15E8D7}" type="slidenum">
              <a:rPr lang="pt-BR"/>
              <a:pPr/>
              <a:t>4</a:t>
            </a:fld>
            <a:endParaRPr lang="pt-BR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FE7DBF-053C-4E37-A087-D664A4E59462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58BDF0-D1A4-451A-A27F-2178FCFE40BC}" type="slidenum">
              <a:rPr lang="pt-BR"/>
              <a:pPr/>
              <a:t>6</a:t>
            </a:fld>
            <a:endParaRPr lang="pt-BR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46E330-456B-4C3F-9376-EA1197F0703A}" type="slidenum">
              <a:rPr lang="pt-BR"/>
              <a:pPr/>
              <a:t>7</a:t>
            </a:fld>
            <a:endParaRPr lang="pt-BR"/>
          </a:p>
        </p:txBody>
      </p:sp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0C4585-1F5B-47C8-A520-C2F23FB41461}" type="slidenum">
              <a:rPr lang="pt-BR"/>
              <a:pPr/>
              <a:t>8</a:t>
            </a:fld>
            <a:endParaRPr lang="pt-BR"/>
          </a:p>
        </p:txBody>
      </p:sp>
      <p:sp>
        <p:nvSpPr>
          <p:cNvPr id="20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7E8066-422C-49B3-BC08-1823ACAAC123}" type="slidenum">
              <a:rPr lang="pt-BR"/>
              <a:pPr/>
              <a:t>9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6/29/2015</a:t>
            </a:fld>
            <a:endParaRPr lang="en-US"/>
          </a:p>
        </p:txBody>
      </p:sp>
      <p:sp>
        <p:nvSpPr>
          <p:cNvPr id="20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6/29/2015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6/29/2015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6/29/2015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6/29/2015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10" name="Re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6/29/2015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6/29/2015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6/29/2015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6/29/2015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6" name="Re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6/29/2015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6/29/2015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pPr algn="r" eaLnBrk="1" latinLnBrk="0" hangingPunct="1"/>
              <a:t>6/29/2015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pPr algn="ctr" eaLnBrk="1" latinLnBrk="0" hangingPunct="1"/>
              <a:t>‹nº›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O Poder Simbólico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Pierre </a:t>
            </a:r>
            <a:r>
              <a:rPr lang="pt-BR" dirty="0" err="1" smtClean="0"/>
              <a:t>Bourdieu</a:t>
            </a:r>
            <a:endParaRPr lang="pt-BR" dirty="0"/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800" i="1"/>
              <a:t>ALQUIMIA SIMBÓLICA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idx="1"/>
          </p:nvPr>
        </p:nvSpPr>
        <p:spPr>
          <a:xfrm>
            <a:off x="927134" y="1557338"/>
            <a:ext cx="8574088" cy="45751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pt-BR" sz="2600" i="1"/>
          </a:p>
          <a:p>
            <a:pPr>
              <a:buFont typeface="Wingdings" pitchFamily="2" charset="2"/>
              <a:buNone/>
            </a:pPr>
            <a:endParaRPr lang="pt-BR" sz="2600" i="1"/>
          </a:p>
          <a:p>
            <a:endParaRPr lang="pt-BR" sz="2600" i="1"/>
          </a:p>
          <a:p>
            <a:endParaRPr lang="pt-BR" sz="2600" i="1"/>
          </a:p>
          <a:p>
            <a:pPr>
              <a:buFont typeface="Wingdings" pitchFamily="2" charset="2"/>
              <a:buNone/>
            </a:pPr>
            <a:endParaRPr lang="pt-BR" i="1"/>
          </a:p>
        </p:txBody>
      </p:sp>
      <p:sp>
        <p:nvSpPr>
          <p:cNvPr id="208900" name="Rectangle 4"/>
          <p:cNvSpPr>
            <a:spLocks noChangeArrowheads="1"/>
          </p:cNvSpPr>
          <p:nvPr/>
        </p:nvSpPr>
        <p:spPr bwMode="auto">
          <a:xfrm>
            <a:off x="1231934" y="1676400"/>
            <a:ext cx="76962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pt-BR" sz="2400" dirty="0">
                <a:latin typeface="Verdana" pitchFamily="34" charset="0"/>
              </a:rPr>
              <a:t>TROCAS DESCONTÍNUAS, EXTRAORDINÁRIAS</a:t>
            </a:r>
          </a:p>
        </p:txBody>
      </p:sp>
      <p:sp>
        <p:nvSpPr>
          <p:cNvPr id="208901" name="Rectangle 5"/>
          <p:cNvSpPr>
            <a:spLocks noChangeArrowheads="1"/>
          </p:cNvSpPr>
          <p:nvPr/>
        </p:nvSpPr>
        <p:spPr bwMode="auto">
          <a:xfrm>
            <a:off x="1308134" y="2895600"/>
            <a:ext cx="76962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pt-BR" sz="2400">
                <a:latin typeface="Verdana" pitchFamily="34" charset="0"/>
              </a:rPr>
              <a:t>DAR PARA ALÉM DAS POSSIBILIDADES DE</a:t>
            </a:r>
          </a:p>
          <a:p>
            <a:pPr algn="ctr" eaLnBrk="0" hangingPunct="0"/>
            <a:r>
              <a:rPr lang="pt-BR" sz="2400">
                <a:latin typeface="Verdana" pitchFamily="34" charset="0"/>
              </a:rPr>
              <a:t>RETRIBUIÇÃO</a:t>
            </a:r>
          </a:p>
        </p:txBody>
      </p:sp>
      <p:sp>
        <p:nvSpPr>
          <p:cNvPr id="208902" name="Rectangle 6"/>
          <p:cNvSpPr>
            <a:spLocks noChangeArrowheads="1"/>
          </p:cNvSpPr>
          <p:nvPr/>
        </p:nvSpPr>
        <p:spPr bwMode="auto">
          <a:xfrm>
            <a:off x="1384334" y="5486400"/>
            <a:ext cx="7696200" cy="914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pt-BR" sz="2400" dirty="0">
                <a:latin typeface="Verdana" pitchFamily="34" charset="0"/>
              </a:rPr>
              <a:t>TRANSFIGURAÇÃO DAS RELAÇÕES DE</a:t>
            </a:r>
          </a:p>
          <a:p>
            <a:pPr algn="ctr" eaLnBrk="0" hangingPunct="0"/>
            <a:r>
              <a:rPr lang="pt-BR" sz="2400" b="1" dirty="0">
                <a:latin typeface="Verdana" pitchFamily="34" charset="0"/>
              </a:rPr>
              <a:t>DOMINAÇÃO E EXPLORAÇÃO</a:t>
            </a:r>
          </a:p>
        </p:txBody>
      </p:sp>
      <p:sp>
        <p:nvSpPr>
          <p:cNvPr id="208903" name="Rectangle 7"/>
          <p:cNvSpPr>
            <a:spLocks noChangeArrowheads="1"/>
          </p:cNvSpPr>
          <p:nvPr/>
        </p:nvSpPr>
        <p:spPr bwMode="auto">
          <a:xfrm>
            <a:off x="1384334" y="4191000"/>
            <a:ext cx="76962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pt-BR" sz="2400">
                <a:latin typeface="Verdana" pitchFamily="34" charset="0"/>
              </a:rPr>
              <a:t>COLOCA AQUELE QUE RECEBE EM ESTADO DE</a:t>
            </a:r>
          </a:p>
          <a:p>
            <a:pPr algn="ctr" eaLnBrk="0" hangingPunct="0"/>
            <a:r>
              <a:rPr lang="pt-BR" sz="2400">
                <a:latin typeface="Verdana" pitchFamily="34" charset="0"/>
              </a:rPr>
              <a:t>DEVEDOR, DE DOMINADO</a:t>
            </a:r>
          </a:p>
        </p:txBody>
      </p:sp>
      <p:sp>
        <p:nvSpPr>
          <p:cNvPr id="208904" name="AutoShape 8"/>
          <p:cNvSpPr>
            <a:spLocks noChangeArrowheads="1"/>
          </p:cNvSpPr>
          <p:nvPr/>
        </p:nvSpPr>
        <p:spPr bwMode="auto">
          <a:xfrm>
            <a:off x="4660934" y="2438400"/>
            <a:ext cx="485775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8905" name="AutoShape 9"/>
          <p:cNvSpPr>
            <a:spLocks noChangeArrowheads="1"/>
          </p:cNvSpPr>
          <p:nvPr/>
        </p:nvSpPr>
        <p:spPr bwMode="auto">
          <a:xfrm>
            <a:off x="4660934" y="3733800"/>
            <a:ext cx="485775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8906" name="AutoShape 10"/>
          <p:cNvSpPr>
            <a:spLocks noChangeArrowheads="1"/>
          </p:cNvSpPr>
          <p:nvPr/>
        </p:nvSpPr>
        <p:spPr bwMode="auto">
          <a:xfrm>
            <a:off x="4660934" y="4953000"/>
            <a:ext cx="485775" cy="533400"/>
          </a:xfrm>
          <a:prstGeom prst="downArrow">
            <a:avLst>
              <a:gd name="adj1" fmla="val 50000"/>
              <a:gd name="adj2" fmla="val 2745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800" i="1" dirty="0"/>
              <a:t>ALQUIMIA SIMBÓLICA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752600"/>
            <a:ext cx="8574088" cy="457517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pt-BR" sz="3900" i="1" dirty="0"/>
              <a:t>É preciso ter um mercado para as ações simbólicas, que haja recompensas, lucros simbólicos conversíveis em lucros materiais... Interesse pelo (pseudo) desinteresse.</a:t>
            </a:r>
          </a:p>
          <a:p>
            <a:pPr>
              <a:buFont typeface="Wingdings" pitchFamily="2" charset="2"/>
              <a:buNone/>
            </a:pPr>
            <a:endParaRPr lang="pt-BR" sz="3900" i="1" dirty="0"/>
          </a:p>
        </p:txBody>
      </p:sp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800" i="1"/>
              <a:t>O RECONHECIMENTO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752600"/>
            <a:ext cx="8574088" cy="4575175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pt-BR" sz="2600" i="1" dirty="0"/>
              <a:t>EFEITOS DA VIOLÊNCIA SIMBÓLICA</a:t>
            </a:r>
            <a:r>
              <a:rPr lang="pt-BR" sz="2600" i="1" dirty="0" smtClean="0"/>
              <a:t>: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pt-BR" sz="2600" i="1" dirty="0"/>
          </a:p>
          <a:p>
            <a:pPr>
              <a:lnSpc>
                <a:spcPct val="90000"/>
              </a:lnSpc>
            </a:pPr>
            <a:r>
              <a:rPr lang="pt-BR" sz="2100" i="1" dirty="0"/>
              <a:t>Transfiguração das relações de dominação e de submissão em afetivas</a:t>
            </a:r>
          </a:p>
          <a:p>
            <a:pPr>
              <a:lnSpc>
                <a:spcPct val="90000"/>
              </a:lnSpc>
            </a:pPr>
            <a:r>
              <a:rPr lang="pt-BR" sz="2100" i="1" dirty="0"/>
              <a:t>Transformação do poder em carisma</a:t>
            </a:r>
          </a:p>
          <a:p>
            <a:pPr>
              <a:lnSpc>
                <a:spcPct val="90000"/>
              </a:lnSpc>
            </a:pPr>
            <a:r>
              <a:rPr lang="pt-BR" sz="2100" i="1" dirty="0"/>
              <a:t>Capital de reconhecimento / capital simbólico</a:t>
            </a:r>
          </a:p>
          <a:p>
            <a:pPr>
              <a:lnSpc>
                <a:spcPct val="90000"/>
              </a:lnSpc>
            </a:pPr>
            <a:r>
              <a:rPr lang="pt-BR" sz="2100" i="1" dirty="0"/>
              <a:t>Força mágica; uma espécie de “ação à distância”; trabalho anterior invisível que provoca nos submetidos a sensação de ter de obedecer sem sequer se colocar a questão da obediência...</a:t>
            </a:r>
          </a:p>
          <a:p>
            <a:pPr>
              <a:lnSpc>
                <a:spcPct val="90000"/>
              </a:lnSpc>
            </a:pPr>
            <a:r>
              <a:rPr lang="pt-BR" sz="2100" i="1" dirty="0"/>
              <a:t>Extorque submissões que sequer são percebidas como tais, apoiando-se em “expectativas coletivas”, em crenças socialmente inculcadas.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pt-BR" sz="2100" i="1" dirty="0"/>
          </a:p>
        </p:txBody>
      </p:sp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800" i="1"/>
              <a:t>Síntese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47800"/>
            <a:ext cx="8574088" cy="45751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sz="1900" i="1" dirty="0"/>
              <a:t>A economia dos bens simbólicos apóia-se no recalque ou na censura do interesse econômico</a:t>
            </a:r>
          </a:p>
          <a:p>
            <a:pPr>
              <a:lnSpc>
                <a:spcPct val="90000"/>
              </a:lnSpc>
            </a:pPr>
            <a:r>
              <a:rPr lang="pt-BR" sz="1900" i="1" dirty="0"/>
              <a:t>O preço (a verdade econômica) deve ser escondido</a:t>
            </a:r>
          </a:p>
          <a:p>
            <a:pPr>
              <a:lnSpc>
                <a:spcPct val="90000"/>
              </a:lnSpc>
            </a:pPr>
            <a:r>
              <a:rPr lang="pt-BR" sz="1900" i="1" dirty="0"/>
              <a:t>É fluida e indeterminada</a:t>
            </a:r>
          </a:p>
          <a:p>
            <a:pPr>
              <a:lnSpc>
                <a:spcPct val="90000"/>
              </a:lnSpc>
            </a:pPr>
            <a:r>
              <a:rPr lang="pt-BR" sz="1900" i="1" dirty="0"/>
              <a:t>Apóia-se no tabu da explicitação – mostrar como calculistas e interessadas práticas definem a si próprias como contra o cálculo e o interesse</a:t>
            </a:r>
          </a:p>
          <a:p>
            <a:pPr>
              <a:lnSpc>
                <a:spcPct val="90000"/>
              </a:lnSpc>
            </a:pPr>
            <a:r>
              <a:rPr lang="pt-BR" sz="1900" i="1" dirty="0"/>
              <a:t>São ambíguas, têm duplas faces, até aparentemente contraditórias</a:t>
            </a:r>
          </a:p>
          <a:p>
            <a:pPr>
              <a:lnSpc>
                <a:spcPct val="90000"/>
              </a:lnSpc>
            </a:pPr>
            <a:r>
              <a:rPr lang="pt-BR" sz="1900" i="1" dirty="0"/>
              <a:t>Não se trata de mera hipocrisia, mas de negação, assegurando a existência de opostos</a:t>
            </a:r>
          </a:p>
          <a:p>
            <a:pPr>
              <a:lnSpc>
                <a:spcPct val="90000"/>
              </a:lnSpc>
            </a:pPr>
            <a:r>
              <a:rPr lang="pt-BR" sz="1900" i="1" dirty="0"/>
              <a:t>Não se apóia na lógica da ação racional, mas no desconhecimento compartilhado</a:t>
            </a:r>
          </a:p>
          <a:p>
            <a:pPr>
              <a:lnSpc>
                <a:spcPct val="90000"/>
              </a:lnSpc>
            </a:pPr>
            <a:r>
              <a:rPr lang="pt-BR" sz="1900" i="1" dirty="0"/>
              <a:t>Sua reprodução ou crise estão vinculadas às reprodução ou crise das crenças, perpetuação ou ruptura entre as estruturas mentais e objetivas, que não resulta apenas de uma simples tomada de consciência, mas de uma transformação anterior ou concomitante das estruturas objetivas, das quais elas (as estruturas mentais) são o </a:t>
            </a:r>
            <a:r>
              <a:rPr lang="pt-BR" sz="1900" i="1" dirty="0" smtClean="0"/>
              <a:t>produto.</a:t>
            </a:r>
            <a:endParaRPr lang="pt-BR" sz="1900" i="1" dirty="0"/>
          </a:p>
          <a:p>
            <a:pPr>
              <a:lnSpc>
                <a:spcPct val="90000"/>
              </a:lnSpc>
            </a:pPr>
            <a:endParaRPr lang="pt-BR" sz="1900" i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pt-BR" sz="1900" i="1" dirty="0"/>
          </a:p>
        </p:txBody>
      </p:sp>
    </p:spTree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Poder Simbólico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 smtClean="0"/>
              <a:t>O poder simbólico só se exerce se for reconhecido. Isto significa que o mesmo não reside nos “sistemas simbólicos” em forma de uma “força interna”, mas que se define numa relação determinada entre os que o exercem e os que lhe estão sujeitos. </a:t>
            </a:r>
          </a:p>
          <a:p>
            <a:pPr lvl="1"/>
            <a:r>
              <a:rPr lang="pt-BR" sz="2400" dirty="0" smtClean="0"/>
              <a:t>Os símbolos de poder (cetro, espada, coroa e afins) são apenas capital simbólico objetivado e a sua eficácia está sujeita às mesmas condições.</a:t>
            </a:r>
          </a:p>
          <a:p>
            <a:endParaRPr lang="pt-BR" sz="2800" dirty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8" name="Rectangle 6"/>
          <p:cNvSpPr>
            <a:spLocks noGrp="1" noChangeArrowheads="1"/>
          </p:cNvSpPr>
          <p:nvPr>
            <p:ph type="title"/>
          </p:nvPr>
        </p:nvSpPr>
        <p:spPr>
          <a:xfrm>
            <a:off x="2627784" y="116632"/>
            <a:ext cx="6059017" cy="1143000"/>
          </a:xfrm>
        </p:spPr>
        <p:txBody>
          <a:bodyPr/>
          <a:lstStyle/>
          <a:p>
            <a:r>
              <a:rPr lang="pt-BR" dirty="0" err="1" smtClean="0"/>
              <a:t>Bourdieu</a:t>
            </a:r>
            <a:r>
              <a:rPr lang="pt-BR" dirty="0" smtClean="0"/>
              <a:t> - </a:t>
            </a:r>
            <a:r>
              <a:rPr lang="pt-BR" sz="2400" dirty="0" smtClean="0"/>
              <a:t>A </a:t>
            </a:r>
            <a:r>
              <a:rPr lang="pt-BR" sz="2400" dirty="0"/>
              <a:t>lógica das Classes</a:t>
            </a:r>
            <a:endParaRPr lang="pt-BR" dirty="0"/>
          </a:p>
        </p:txBody>
      </p:sp>
      <p:sp>
        <p:nvSpPr>
          <p:cNvPr id="23559" name="Rectangle 7"/>
          <p:cNvSpPr>
            <a:spLocks noGrp="1" noChangeArrowheads="1"/>
          </p:cNvSpPr>
          <p:nvPr>
            <p:ph idx="1"/>
          </p:nvPr>
        </p:nvSpPr>
        <p:spPr>
          <a:xfrm>
            <a:off x="457201" y="1600201"/>
            <a:ext cx="5842991" cy="4525963"/>
          </a:xfrm>
        </p:spPr>
        <p:txBody>
          <a:bodyPr/>
          <a:lstStyle/>
          <a:p>
            <a:r>
              <a:rPr lang="pt-BR" sz="2800" dirty="0" err="1"/>
              <a:t>Bourdieu</a:t>
            </a:r>
            <a:r>
              <a:rPr lang="pt-BR" sz="2800" dirty="0"/>
              <a:t> propõe o conceito de classes teóricas, opondo-se ao de classe social na concepção marxista</a:t>
            </a:r>
            <a:r>
              <a:rPr lang="pt-BR" sz="2800" dirty="0" smtClean="0"/>
              <a:t>.</a:t>
            </a:r>
          </a:p>
          <a:p>
            <a:endParaRPr lang="pt-BR" sz="2800" dirty="0"/>
          </a:p>
          <a:p>
            <a:r>
              <a:rPr lang="pt-BR" sz="2800" dirty="0" smtClean="0"/>
              <a:t>O </a:t>
            </a:r>
            <a:r>
              <a:rPr lang="pt-BR" sz="2800" dirty="0"/>
              <a:t>que existe é um espaço social, de diferenças, no qual as classes existem de algum modo de forma virtual.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1124744"/>
            <a:ext cx="2673171" cy="3764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Bourdieu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t-BR" dirty="0" smtClean="0"/>
              <a:t>Razões Práticas: sobre a teoria da ação</a:t>
            </a:r>
          </a:p>
          <a:p>
            <a:pPr algn="just">
              <a:lnSpc>
                <a:spcPct val="150000"/>
              </a:lnSpc>
            </a:pPr>
            <a:r>
              <a:rPr lang="pt-BR" dirty="0" smtClean="0"/>
              <a:t>Poder Simbólico: a economia dos bens simbólicos</a:t>
            </a:r>
          </a:p>
          <a:p>
            <a:pPr lvl="1" algn="just">
              <a:lnSpc>
                <a:spcPct val="150000"/>
              </a:lnSpc>
            </a:pPr>
            <a:r>
              <a:rPr lang="pt-BR" dirty="0" smtClean="0"/>
              <a:t>É possível um ato desinteressado?</a:t>
            </a:r>
          </a:p>
          <a:p>
            <a:pPr algn="just">
              <a:lnSpc>
                <a:spcPct val="150000"/>
              </a:lnSpc>
            </a:pPr>
            <a:r>
              <a:rPr lang="pt-BR" dirty="0" smtClean="0"/>
              <a:t>A Reprodução: Educação e mobilidade social</a:t>
            </a:r>
            <a:endParaRPr lang="pt-BR" dirty="0"/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950912" y="413792"/>
            <a:ext cx="8229600" cy="1143000"/>
          </a:xfrm>
        </p:spPr>
        <p:txBody>
          <a:bodyPr/>
          <a:lstStyle/>
          <a:p>
            <a:r>
              <a:rPr lang="pt-BR" dirty="0"/>
              <a:t>O Real é Relacional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As posições das quais são o produto, os </a:t>
            </a:r>
            <a:r>
              <a:rPr lang="pt-BR" i="1" dirty="0" err="1" smtClean="0"/>
              <a:t>habitus</a:t>
            </a:r>
            <a:r>
              <a:rPr lang="pt-BR" dirty="0" smtClean="0"/>
              <a:t> são diferenciados; mas também são diferenciadores.</a:t>
            </a:r>
          </a:p>
          <a:p>
            <a:r>
              <a:rPr lang="pt-BR" dirty="0" smtClean="0"/>
              <a:t>As distâncias espaciais no papel equivalem à distância social.</a:t>
            </a:r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2976" y="-428652"/>
            <a:ext cx="8229600" cy="1143000"/>
          </a:xfrm>
        </p:spPr>
        <p:txBody>
          <a:bodyPr/>
          <a:lstStyle/>
          <a:p>
            <a:r>
              <a:rPr lang="pt-BR" dirty="0" smtClean="0"/>
              <a:t>Teoria dos Campos</a:t>
            </a:r>
            <a:endParaRPr lang="pt-BR" dirty="0"/>
          </a:p>
        </p:txBody>
      </p:sp>
      <p:cxnSp>
        <p:nvCxnSpPr>
          <p:cNvPr id="5" name="Conector reto 4"/>
          <p:cNvCxnSpPr/>
          <p:nvPr/>
        </p:nvCxnSpPr>
        <p:spPr>
          <a:xfrm rot="5400000">
            <a:off x="2084398" y="3861048"/>
            <a:ext cx="504056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>
            <a:off x="1508334" y="3717032"/>
            <a:ext cx="662473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6692910" y="3789040"/>
            <a:ext cx="1960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+ Capital Cultural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364318" y="3861048"/>
            <a:ext cx="1903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-</a:t>
            </a:r>
            <a:r>
              <a:rPr lang="pt-BR" dirty="0" smtClean="0"/>
              <a:t> Capital Cultural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4604678" y="1115452"/>
            <a:ext cx="2307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+</a:t>
            </a:r>
            <a:r>
              <a:rPr lang="pt-BR" dirty="0" smtClean="0"/>
              <a:t> Capital Econômico</a:t>
            </a:r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4676686" y="6021288"/>
            <a:ext cx="2249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- Capital Econômico</a:t>
            </a:r>
            <a:endParaRPr lang="pt-BR" dirty="0"/>
          </a:p>
        </p:txBody>
      </p:sp>
      <p:sp>
        <p:nvSpPr>
          <p:cNvPr id="12" name="Rosto feliz 11"/>
          <p:cNvSpPr/>
          <p:nvPr/>
        </p:nvSpPr>
        <p:spPr>
          <a:xfrm>
            <a:off x="5036726" y="2132856"/>
            <a:ext cx="216024" cy="216024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osto feliz 12"/>
          <p:cNvSpPr/>
          <p:nvPr/>
        </p:nvSpPr>
        <p:spPr>
          <a:xfrm>
            <a:off x="6404878" y="3284984"/>
            <a:ext cx="216024" cy="216024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osto feliz 13"/>
          <p:cNvSpPr/>
          <p:nvPr/>
        </p:nvSpPr>
        <p:spPr>
          <a:xfrm>
            <a:off x="5828814" y="2420888"/>
            <a:ext cx="216024" cy="216024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osto feliz 14"/>
          <p:cNvSpPr/>
          <p:nvPr/>
        </p:nvSpPr>
        <p:spPr>
          <a:xfrm>
            <a:off x="5828814" y="1916832"/>
            <a:ext cx="216024" cy="216024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osto feliz 15"/>
          <p:cNvSpPr/>
          <p:nvPr/>
        </p:nvSpPr>
        <p:spPr>
          <a:xfrm>
            <a:off x="5612790" y="3068960"/>
            <a:ext cx="216024" cy="216024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osto feliz 16"/>
          <p:cNvSpPr/>
          <p:nvPr/>
        </p:nvSpPr>
        <p:spPr>
          <a:xfrm>
            <a:off x="4964718" y="3284984"/>
            <a:ext cx="216024" cy="216024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osto feliz 17"/>
          <p:cNvSpPr/>
          <p:nvPr/>
        </p:nvSpPr>
        <p:spPr>
          <a:xfrm>
            <a:off x="5684798" y="1556792"/>
            <a:ext cx="216024" cy="216024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Rosto feliz 18"/>
          <p:cNvSpPr/>
          <p:nvPr/>
        </p:nvSpPr>
        <p:spPr>
          <a:xfrm>
            <a:off x="7917046" y="2348880"/>
            <a:ext cx="216024" cy="216024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Rosto feliz 19"/>
          <p:cNvSpPr/>
          <p:nvPr/>
        </p:nvSpPr>
        <p:spPr>
          <a:xfrm>
            <a:off x="7268974" y="3140968"/>
            <a:ext cx="216024" cy="216024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Rosto feliz 20"/>
          <p:cNvSpPr/>
          <p:nvPr/>
        </p:nvSpPr>
        <p:spPr>
          <a:xfrm>
            <a:off x="7196966" y="1916832"/>
            <a:ext cx="216024" cy="216024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Rosto feliz 21"/>
          <p:cNvSpPr/>
          <p:nvPr/>
        </p:nvSpPr>
        <p:spPr>
          <a:xfrm>
            <a:off x="6476886" y="2492896"/>
            <a:ext cx="216024" cy="216024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Rosto feliz 22"/>
          <p:cNvSpPr/>
          <p:nvPr/>
        </p:nvSpPr>
        <p:spPr>
          <a:xfrm>
            <a:off x="7196966" y="2708920"/>
            <a:ext cx="216024" cy="216024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Rosto feliz 23"/>
          <p:cNvSpPr/>
          <p:nvPr/>
        </p:nvSpPr>
        <p:spPr>
          <a:xfrm>
            <a:off x="6476886" y="1988840"/>
            <a:ext cx="216024" cy="216024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Rosto feliz 24"/>
          <p:cNvSpPr/>
          <p:nvPr/>
        </p:nvSpPr>
        <p:spPr>
          <a:xfrm>
            <a:off x="1724358" y="4581128"/>
            <a:ext cx="216024" cy="216024"/>
          </a:xfrm>
          <a:prstGeom prst="smileyFace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3500000" scaled="1"/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Rosto feliz 25"/>
          <p:cNvSpPr/>
          <p:nvPr/>
        </p:nvSpPr>
        <p:spPr>
          <a:xfrm>
            <a:off x="2228414" y="5085184"/>
            <a:ext cx="216024" cy="216024"/>
          </a:xfrm>
          <a:prstGeom prst="smileyFace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3500000" scaled="1"/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Rosto feliz 26"/>
          <p:cNvSpPr/>
          <p:nvPr/>
        </p:nvSpPr>
        <p:spPr>
          <a:xfrm>
            <a:off x="1750578" y="5072074"/>
            <a:ext cx="216024" cy="216024"/>
          </a:xfrm>
          <a:prstGeom prst="smileyFace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3500000" scaled="1"/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Rosto feliz 27"/>
          <p:cNvSpPr/>
          <p:nvPr/>
        </p:nvSpPr>
        <p:spPr>
          <a:xfrm>
            <a:off x="1796366" y="5589240"/>
            <a:ext cx="216024" cy="216024"/>
          </a:xfrm>
          <a:prstGeom prst="smileyFace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3500000" scaled="1"/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Rosto feliz 28"/>
          <p:cNvSpPr/>
          <p:nvPr/>
        </p:nvSpPr>
        <p:spPr>
          <a:xfrm>
            <a:off x="2588454" y="5445224"/>
            <a:ext cx="216024" cy="216024"/>
          </a:xfrm>
          <a:prstGeom prst="smileyFace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3500000" scaled="1"/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Rosto feliz 29"/>
          <p:cNvSpPr/>
          <p:nvPr/>
        </p:nvSpPr>
        <p:spPr>
          <a:xfrm>
            <a:off x="3020502" y="5805264"/>
            <a:ext cx="216024" cy="216024"/>
          </a:xfrm>
          <a:prstGeom prst="smileyFace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3500000" scaled="1"/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osto feliz 30"/>
          <p:cNvSpPr/>
          <p:nvPr/>
        </p:nvSpPr>
        <p:spPr>
          <a:xfrm>
            <a:off x="2516446" y="4437112"/>
            <a:ext cx="216024" cy="216024"/>
          </a:xfrm>
          <a:prstGeom prst="smileyFace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3500000" scaled="1"/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Rosto feliz 31"/>
          <p:cNvSpPr/>
          <p:nvPr/>
        </p:nvSpPr>
        <p:spPr>
          <a:xfrm>
            <a:off x="3236526" y="5301208"/>
            <a:ext cx="216024" cy="216024"/>
          </a:xfrm>
          <a:prstGeom prst="smileyFace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3500000" scaled="1"/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Rosto feliz 32"/>
          <p:cNvSpPr/>
          <p:nvPr/>
        </p:nvSpPr>
        <p:spPr>
          <a:xfrm>
            <a:off x="3668574" y="5661248"/>
            <a:ext cx="216024" cy="216024"/>
          </a:xfrm>
          <a:prstGeom prst="smileyFace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3500000" scaled="1"/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Rosto feliz 33"/>
          <p:cNvSpPr/>
          <p:nvPr/>
        </p:nvSpPr>
        <p:spPr>
          <a:xfrm>
            <a:off x="3956606" y="4869160"/>
            <a:ext cx="216024" cy="216024"/>
          </a:xfrm>
          <a:prstGeom prst="smileyFace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3500000" scaled="1"/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Rosto feliz 34"/>
          <p:cNvSpPr/>
          <p:nvPr/>
        </p:nvSpPr>
        <p:spPr>
          <a:xfrm>
            <a:off x="3308534" y="4293096"/>
            <a:ext cx="216024" cy="216024"/>
          </a:xfrm>
          <a:prstGeom prst="smileyFace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3500000" scaled="1"/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Rosto feliz 35"/>
          <p:cNvSpPr/>
          <p:nvPr/>
        </p:nvSpPr>
        <p:spPr>
          <a:xfrm>
            <a:off x="3884598" y="4005064"/>
            <a:ext cx="216024" cy="216024"/>
          </a:xfrm>
          <a:prstGeom prst="smileyFace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3500000" scaled="1"/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7" name="Rosto feliz 36"/>
          <p:cNvSpPr/>
          <p:nvPr/>
        </p:nvSpPr>
        <p:spPr>
          <a:xfrm>
            <a:off x="6044838" y="2780928"/>
            <a:ext cx="216024" cy="216024"/>
          </a:xfrm>
          <a:prstGeom prst="smileyFace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3500000" scaled="1"/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8" name="Rosto feliz 37"/>
          <p:cNvSpPr/>
          <p:nvPr/>
        </p:nvSpPr>
        <p:spPr>
          <a:xfrm>
            <a:off x="2948494" y="4797152"/>
            <a:ext cx="216024" cy="216024"/>
          </a:xfrm>
          <a:prstGeom prst="smileyFace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3500000" scaled="1"/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0" name="Conector em curva 39"/>
          <p:cNvCxnSpPr/>
          <p:nvPr/>
        </p:nvCxnSpPr>
        <p:spPr>
          <a:xfrm flipV="1">
            <a:off x="2516446" y="2852936"/>
            <a:ext cx="3528392" cy="234026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4" name="Texto explicativo retangular com cantos arredondados 43"/>
          <p:cNvSpPr/>
          <p:nvPr/>
        </p:nvSpPr>
        <p:spPr>
          <a:xfrm>
            <a:off x="2156406" y="2276872"/>
            <a:ext cx="1728192" cy="1080120"/>
          </a:xfrm>
          <a:prstGeom prst="wedgeRoundRectCallout">
            <a:avLst>
              <a:gd name="adj1" fmla="val 170317"/>
              <a:gd name="adj2" fmla="val -362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sz="1400" dirty="0" smtClean="0">
                <a:solidFill>
                  <a:schemeClr val="tx1"/>
                </a:solidFill>
              </a:rPr>
              <a:t>Estatisticamente Improváveis</a:t>
            </a:r>
            <a:endParaRPr lang="pt-BR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Violência Simbólica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/>
              <a:t>Bourdieu</a:t>
            </a:r>
            <a:r>
              <a:rPr lang="pt-BR" dirty="0"/>
              <a:t> desenvolve conceitos específicos, retirando os fatores econômicos do epicentro das análises da sociedade;</a:t>
            </a:r>
          </a:p>
          <a:p>
            <a:r>
              <a:rPr lang="pt-BR" dirty="0"/>
              <a:t>Advoga acerca da não </a:t>
            </a:r>
            <a:r>
              <a:rPr lang="pt-BR" dirty="0" err="1" smtClean="0"/>
              <a:t>arbitariedade</a:t>
            </a:r>
            <a:r>
              <a:rPr lang="pt-BR" dirty="0" smtClean="0"/>
              <a:t> </a:t>
            </a:r>
            <a:r>
              <a:rPr lang="pt-BR" dirty="0"/>
              <a:t>da produção simbólica na vida social, advertindo para seu caráter efetivamente legitimador das forças dominantes.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OS BENS SIMBÓLICOS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idx="1"/>
          </p:nvPr>
        </p:nvSpPr>
        <p:spPr>
          <a:xfrm>
            <a:off x="784258" y="1557338"/>
            <a:ext cx="8574088" cy="45751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pt-BR" sz="4300" i="1"/>
          </a:p>
          <a:p>
            <a:endParaRPr lang="pt-BR" sz="4300" i="1"/>
          </a:p>
          <a:p>
            <a:endParaRPr lang="pt-BR" sz="2600" i="1"/>
          </a:p>
          <a:p>
            <a:pPr>
              <a:buFont typeface="Wingdings" pitchFamily="2" charset="2"/>
              <a:buNone/>
            </a:pPr>
            <a:endParaRPr lang="pt-BR" i="1"/>
          </a:p>
        </p:txBody>
      </p:sp>
      <p:sp>
        <p:nvSpPr>
          <p:cNvPr id="202756" name="Rectangle 4"/>
          <p:cNvSpPr>
            <a:spLocks noChangeArrowheads="1"/>
          </p:cNvSpPr>
          <p:nvPr/>
        </p:nvSpPr>
        <p:spPr bwMode="auto">
          <a:xfrm>
            <a:off x="1241458" y="4876800"/>
            <a:ext cx="76200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pt-BR" sz="2400">
                <a:latin typeface="Verdana" pitchFamily="34" charset="0"/>
              </a:rPr>
              <a:t>COMPROMISSO/DEVEDORES</a:t>
            </a:r>
          </a:p>
        </p:txBody>
      </p:sp>
      <p:sp>
        <p:nvSpPr>
          <p:cNvPr id="202757" name="Rectangle 5"/>
          <p:cNvSpPr>
            <a:spLocks noChangeArrowheads="1"/>
          </p:cNvSpPr>
          <p:nvPr/>
        </p:nvSpPr>
        <p:spPr bwMode="auto">
          <a:xfrm>
            <a:off x="1241458" y="1828800"/>
            <a:ext cx="76200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pt-BR" sz="2400">
                <a:latin typeface="Verdana" pitchFamily="34" charset="0"/>
              </a:rPr>
              <a:t>TROCA DE DÁDIVAS</a:t>
            </a:r>
          </a:p>
        </p:txBody>
      </p:sp>
      <p:sp>
        <p:nvSpPr>
          <p:cNvPr id="202758" name="Rectangle 6"/>
          <p:cNvSpPr>
            <a:spLocks noChangeArrowheads="1"/>
          </p:cNvSpPr>
          <p:nvPr/>
        </p:nvSpPr>
        <p:spPr bwMode="auto">
          <a:xfrm>
            <a:off x="1241458" y="3276600"/>
            <a:ext cx="76200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pt-BR" sz="2400">
                <a:latin typeface="Verdana" pitchFamily="34" charset="0"/>
              </a:rPr>
              <a:t>RETRIBUIÇÃO/RECIPROCIDADE</a:t>
            </a:r>
          </a:p>
        </p:txBody>
      </p:sp>
      <p:sp>
        <p:nvSpPr>
          <p:cNvPr id="202759" name="AutoShape 7"/>
          <p:cNvSpPr>
            <a:spLocks noChangeArrowheads="1"/>
          </p:cNvSpPr>
          <p:nvPr/>
        </p:nvSpPr>
        <p:spPr bwMode="auto">
          <a:xfrm>
            <a:off x="4518058" y="2743200"/>
            <a:ext cx="485775" cy="533400"/>
          </a:xfrm>
          <a:prstGeom prst="downArrow">
            <a:avLst>
              <a:gd name="adj1" fmla="val 50000"/>
              <a:gd name="adj2" fmla="val 2745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2760" name="AutoShape 8"/>
          <p:cNvSpPr>
            <a:spLocks noChangeArrowheads="1"/>
          </p:cNvSpPr>
          <p:nvPr/>
        </p:nvSpPr>
        <p:spPr bwMode="auto">
          <a:xfrm>
            <a:off x="4518058" y="4191000"/>
            <a:ext cx="485775" cy="685800"/>
          </a:xfrm>
          <a:prstGeom prst="downArrow">
            <a:avLst>
              <a:gd name="adj1" fmla="val 50000"/>
              <a:gd name="adj2" fmla="val 3529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>
          <a:xfrm>
            <a:off x="2401416" y="274638"/>
            <a:ext cx="6419056" cy="1143000"/>
          </a:xfrm>
        </p:spPr>
        <p:txBody>
          <a:bodyPr/>
          <a:lstStyle/>
          <a:p>
            <a:r>
              <a:rPr lang="pt-BR" sz="3200" i="1" dirty="0"/>
              <a:t>PROPRIEDADES DA ECONOMIA DAS TROCAS SIMBÓLICAS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806153"/>
            <a:ext cx="8574088" cy="457517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t-BR" sz="2600" i="1" dirty="0"/>
              <a:t>PRIMEIRA: Trata-se de trocas que têm sempre verdades duplas, difíceis de manter unidas -  contradição entre a verdade subjetiva e a realidade objetiva. (os trocadores trabalham, mesmo sem saber, para mascarar a verdade objetiva do que fazem).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pt-BR" sz="2600" i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t-BR" sz="2600" i="1" dirty="0"/>
              <a:t>SEGUNDA: Tabu da explicitação – preço (quando damos um presente retiramos a etiqueta do preço; não se dá um salário a filho ou esposa) – “economia das coisas sem preço”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pt-BR" sz="2600" i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pt-BR" sz="2600" i="1" dirty="0"/>
          </a:p>
          <a:p>
            <a:pPr>
              <a:lnSpc>
                <a:spcPct val="90000"/>
              </a:lnSpc>
            </a:pPr>
            <a:endParaRPr lang="pt-BR" sz="2600" i="1" dirty="0"/>
          </a:p>
          <a:p>
            <a:pPr>
              <a:lnSpc>
                <a:spcPct val="90000"/>
              </a:lnSpc>
            </a:pPr>
            <a:endParaRPr lang="pt-BR" sz="2600" i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pt-BR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>
          <a:xfrm>
            <a:off x="2339752" y="274638"/>
            <a:ext cx="6480720" cy="1143000"/>
          </a:xfrm>
        </p:spPr>
        <p:txBody>
          <a:bodyPr/>
          <a:lstStyle/>
          <a:p>
            <a:r>
              <a:rPr lang="pt-BR" sz="3200" i="1" dirty="0"/>
              <a:t>PROPRIEDADES DA ECONOMIA DAS TROCAS SIMBÓLICAS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57338"/>
            <a:ext cx="8574088" cy="457517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t-BR" sz="2600" i="1" dirty="0"/>
              <a:t>A troca de dádivas como paradigma da economia de bens simbólicos, opõe-se ao “toma lá, dá cá” da economia econômica, já que não tem como princípio um sujeito calculista, mas um agente socialmente predisposto a entrar, sem intenção ou cálculo, no jogo da troca.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pt-BR" sz="2600" i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t-BR" sz="2600" i="1" dirty="0"/>
              <a:t>A dádiva deixa de ser um objeto material para tornar-se uma espécie de mensagem ou de símbolo adequado à criação de um laço social</a:t>
            </a:r>
            <a:r>
              <a:rPr lang="pt-BR" sz="2600" i="1" dirty="0" smtClean="0"/>
              <a:t>.</a:t>
            </a:r>
            <a:endParaRPr lang="pt-BR" sz="2600" i="1" dirty="0"/>
          </a:p>
          <a:p>
            <a:pPr>
              <a:lnSpc>
                <a:spcPct val="90000"/>
              </a:lnSpc>
            </a:pPr>
            <a:endParaRPr lang="pt-BR" sz="2600" i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pt-BR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2152</TotalTime>
  <Words>731</Words>
  <Application>Microsoft Office PowerPoint</Application>
  <PresentationFormat>Apresentação na tela (4:3)</PresentationFormat>
  <Paragraphs>87</Paragraphs>
  <Slides>14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Solstício</vt:lpstr>
      <vt:lpstr>O Poder Simbólico</vt:lpstr>
      <vt:lpstr>Bourdieu - A lógica das Classes</vt:lpstr>
      <vt:lpstr>Bourdieu</vt:lpstr>
      <vt:lpstr>O Real é Relacional</vt:lpstr>
      <vt:lpstr>Teoria dos Campos</vt:lpstr>
      <vt:lpstr>Violência Simbólica</vt:lpstr>
      <vt:lpstr>OS BENS SIMBÓLICOS</vt:lpstr>
      <vt:lpstr>PROPRIEDADES DA ECONOMIA DAS TROCAS SIMBÓLICAS</vt:lpstr>
      <vt:lpstr>PROPRIEDADES DA ECONOMIA DAS TROCAS SIMBÓLICAS</vt:lpstr>
      <vt:lpstr>ALQUIMIA SIMBÓLICA</vt:lpstr>
      <vt:lpstr>ALQUIMIA SIMBÓLICA</vt:lpstr>
      <vt:lpstr>O RECONHECIMENTO</vt:lpstr>
      <vt:lpstr>Síntese</vt:lpstr>
      <vt:lpstr>Poder Simbólico</vt:lpstr>
    </vt:vector>
  </TitlesOfParts>
  <Company>Face UFMG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Rede Face</dc:creator>
  <cp:lastModifiedBy>Carolina</cp:lastModifiedBy>
  <cp:revision>195</cp:revision>
  <dcterms:created xsi:type="dcterms:W3CDTF">2006-05-23T14:21:14Z</dcterms:created>
  <dcterms:modified xsi:type="dcterms:W3CDTF">2015-06-30T01:42:09Z</dcterms:modified>
</cp:coreProperties>
</file>